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313" r:id="rId5"/>
    <p:sldId id="319" r:id="rId6"/>
    <p:sldId id="314" r:id="rId7"/>
    <p:sldId id="315" r:id="rId8"/>
    <p:sldId id="316" r:id="rId9"/>
    <p:sldId id="317" r:id="rId10"/>
    <p:sldId id="320" r:id="rId11"/>
    <p:sldId id="318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A0CEB-B79E-8A00-1037-1890B08C8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28D469-A944-9097-8124-19960BB5A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F643D4-E0E4-172C-9712-4C77BE75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96DC77-91F8-F31A-4EDC-21180CE0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4BCB9-8B35-0F7E-2BC9-0AD3163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26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3D88C-295F-01F6-4BA7-0E408542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315C97-4A78-4662-DB3D-4D30691A9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B9E73-E0ED-3095-B8E8-02A516B8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E97A3A-87A8-008A-4CBB-D7070F92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DA0C82-9184-0561-D05B-6ACFC1D0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46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03D479-7E71-5D5D-2F0F-704F6039A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AB256B-6961-9F3C-7688-391AF8EAC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CB33C3-8F76-53AC-2477-3BAF9CCF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742933-D0B6-7B5B-376E-893B0FE8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48FC8E-F852-E1CA-935F-439258DD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85249-BED0-6150-3850-7A6663DA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BA9D9F-7012-C163-14EA-BFD40966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20FBA3-C092-A686-184C-A8CFAEB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B9DF53-829E-BD89-FD74-1E267A9B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CEA03-F53F-64ED-33A7-CC462BA6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31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65E6E9-6EBA-10A9-77E4-369BFFF6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F93AD7-BC6A-6C86-7787-E67B0BD2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01A831-B9C3-31CC-084C-070978E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92893C-E61D-C094-BBA6-7CE5B972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4F4CB5-7B24-9D85-AC25-C57B8683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66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A5CFE-0CD3-C68D-27C1-1C9C0EC5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1B2586-C079-633B-9586-D1BCEE9CF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0DEE07-0C67-9260-AB55-ED6E3341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75C425-AE04-FB1B-EC78-C63182C2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4B254D-EBC9-FC1B-ED28-A8FB7352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823DFB-3435-E0F8-3DBA-B4C11BE8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10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0F9F6-892F-60CB-AD34-4C2A9FE2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31F4F-8D9B-3D76-9AFE-1515A2754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42DF94-A097-8B72-5C3B-9C5B6A60C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5AA52F-2E5C-BF00-8D59-0E62D5AAE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06F796C-511F-65D8-8DAF-50D3B53B9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503852-E624-8700-52A9-09A2C788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44F350-7E6A-D6E4-0060-270C39A6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13BD92C-9B02-28A5-AAB6-60EAC2F6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5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827BB-1A39-19B1-163C-CE379561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D6FFA13-3612-AA01-88ED-D7888670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C5627C-0BBB-39C8-0D5C-C8863B78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59D33D-751C-7452-1C90-079F1184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93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EA0989-1434-27B9-44E2-31160F7B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BCDC8D6-5D0A-4F12-7CC3-4C3B52E3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97C1933-A5DD-5D00-1376-A03E9F29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35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8D645-222F-7A54-2C26-87A608C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828A21-6A5E-FEB5-CEDF-88988609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692A09-DB64-BE18-2AFF-AAC86F2AC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2BE01C-45F1-2DDC-2E58-C4B0A6EE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DD9896-73BF-261E-F004-8A4C14FC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67BD4E-0B9A-37A5-7CF0-C1C4708E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25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1CC23-92F9-0C50-3BF7-48A24D5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319665-D98D-4173-BE25-35CA6A80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42F149-797A-400A-6AEC-828B52C49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397655-4790-C453-95B9-C6022BDD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C6C606-ECB6-33A5-9BFA-805EADA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4CF855-484F-68ED-A926-3586D44D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93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3E9827-7C1C-7178-F62A-2B86E0E1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F30509-DF9A-9749-78E8-D5389D8AD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619220-3410-96D4-89BF-79F715CC8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9776-18D4-4BB1-B81B-F8369406CDD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8893B-BD82-1334-8239-31C08076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8FA3FD-328E-5D80-31B0-87DE9BACB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8F40-7C94-4308-82B3-225AC47D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23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0B456E-6481-49CB-4D86-6A185952E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47C18C36-28A5-7C4E-3FEC-232093B33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97" y="1677313"/>
            <a:ext cx="9920645" cy="2960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rgbClr val="00206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ОБ ОРГАНИЗАЦИИ</a:t>
            </a:r>
            <a:br>
              <a:rPr lang="ru-RU" sz="4000" b="1" dirty="0">
                <a:solidFill>
                  <a:srgbClr val="00206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</a:br>
            <a:r>
              <a:rPr lang="ru-RU" sz="4000" b="1" dirty="0">
                <a:solidFill>
                  <a:srgbClr val="00206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БЕСПЛАТНОГО ГОРЯЧЕГО ПИТАНИЯ ОБУЧАЮЩИХСЯ</a:t>
            </a:r>
            <a:br>
              <a:rPr lang="ru-RU" sz="4000" b="1" dirty="0">
                <a:solidFill>
                  <a:srgbClr val="00206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</a:br>
            <a:r>
              <a:rPr lang="ru-RU" sz="4000" b="1" dirty="0">
                <a:solidFill>
                  <a:srgbClr val="00206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В ОБЩЕОБРАЗОВАТЕЛЬНЫХ ОРГАНИЗАЦИЯХ</a:t>
            </a:r>
            <a:endParaRPr lang="ru-RU" sz="4000" b="1" dirty="0">
              <a:solidFill>
                <a:srgbClr val="002060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6F09B8C4-3F85-4C90-A1E1-53E476F34A47}"/>
              </a:ext>
            </a:extLst>
          </p:cNvPr>
          <p:cNvSpPr txBox="1">
            <a:spLocks/>
          </p:cNvSpPr>
          <p:nvPr/>
        </p:nvSpPr>
        <p:spPr>
          <a:xfrm>
            <a:off x="6314392" y="6034076"/>
            <a:ext cx="5743725" cy="744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ru-RU" sz="1800" dirty="0">
              <a:solidFill>
                <a:schemeClr val="bg1"/>
              </a:solidFill>
              <a:latin typeface="Verdana pro" panose="020B06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88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49681" y="2316480"/>
            <a:ext cx="6910250" cy="209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BF9FFDC6-750A-4539-90AC-148F476C80A1}"/>
              </a:ext>
            </a:extLst>
          </p:cNvPr>
          <p:cNvSpPr txBox="1">
            <a:spLocks/>
          </p:cNvSpPr>
          <p:nvPr/>
        </p:nvSpPr>
        <p:spPr>
          <a:xfrm>
            <a:off x="1297579" y="617584"/>
            <a:ext cx="7646107" cy="804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Основные требования организации питания в общеобразовательных организациях</a:t>
            </a:r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xmlns="" id="{5C89FDDD-4971-9952-C4E8-7D4924A6CC1C}"/>
              </a:ext>
            </a:extLst>
          </p:cNvPr>
          <p:cNvSpPr/>
          <p:nvPr/>
        </p:nvSpPr>
        <p:spPr>
          <a:xfrm>
            <a:off x="9972854" y="3877788"/>
            <a:ext cx="2005786" cy="1672046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3C10C05-E288-4317-AC86-9789B15FC5F5}"/>
              </a:ext>
            </a:extLst>
          </p:cNvPr>
          <p:cNvSpPr txBox="1">
            <a:spLocks/>
          </p:cNvSpPr>
          <p:nvPr/>
        </p:nvSpPr>
        <p:spPr>
          <a:xfrm>
            <a:off x="169817" y="1841797"/>
            <a:ext cx="11808823" cy="407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 Для обеспечения обучающихся здоровым питанием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РАЗРАБАТЫВАЮТСЯ СТАНДАРТЫ МЕНЮ,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составными частями которого являются оптимальная количественная и качественная структура питания, гарантированная безопасность, технологическая и кулинарная обработка продуктов и блюд, физиологически обоснованный режим питания.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Примерное меню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разрабатывается на период не менее двух недель (10— 14 дней) в соответствии с рекомендуемой формой составления примерного меню, а также технологических карт, содержащих количественные данные о рецептуре блюд, технологии приготовления, массе порций блюд, их пищевой и энергетической ценности, суточной потребности в основных витаминах и микроэлементах для различных групп обучающихся.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Министерством образования и науки Донецкой Народной Республики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разрабатывается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нормативно правовой акт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Региональный стандарт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оказания услуг по обеспечению горячим питанием обучающихся в государственных и муниципальных общеобразовательных организациях Донецкой Народной Республики.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Организация питания в образовательной организации | ГБОУ ООШ №4 г.  Новокуйбышевска">
            <a:extLst>
              <a:ext uri="{FF2B5EF4-FFF2-40B4-BE49-F238E27FC236}">
                <a16:creationId xmlns:a16="http://schemas.microsoft.com/office/drawing/2014/main" xmlns="" id="{76864875-4972-4CA1-F4AE-DED0F03C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3686" y="14412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49681" y="2316480"/>
            <a:ext cx="6910250" cy="209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BF9FFDC6-750A-4539-90AC-148F476C80A1}"/>
              </a:ext>
            </a:extLst>
          </p:cNvPr>
          <p:cNvSpPr txBox="1">
            <a:spLocks/>
          </p:cNvSpPr>
          <p:nvPr/>
        </p:nvSpPr>
        <p:spPr>
          <a:xfrm>
            <a:off x="1297579" y="617584"/>
            <a:ext cx="8604068" cy="858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4800" b="1" spc="600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ЗАДАЧИ:</a:t>
            </a:r>
            <a:endParaRPr lang="ru-RU" sz="4800" b="1" spc="600" dirty="0">
              <a:solidFill>
                <a:schemeClr val="tx2">
                  <a:lumMod val="50000"/>
                </a:schemeClr>
              </a:solidFill>
              <a:effectLst/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011" y="2258145"/>
            <a:ext cx="757305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Мониторинг обеспечения обучающихся горячим питанием.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Организовать горячее питание в общеобразовательных организациях.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Открытие счета для зачисления доходов в бюджет (услуги горячего питания за счет родительской платы).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Питание обучающихся должно соответствовать физиологическим нормам суточного рациона по энергетической ценности, согласно возрастным категориям, в пределах выделенных бюджетных ассигнований.</a:t>
            </a:r>
          </a:p>
        </p:txBody>
      </p:sp>
      <p:pic>
        <p:nvPicPr>
          <p:cNvPr id="1026" name="Picture 2" descr="https://s3.eu-central-1.amazonaws.com/smetoolkit-attachments/article923/featured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314" y="0"/>
            <a:ext cx="2982686" cy="1976897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D89799-31AA-6116-84A8-B3D33364AD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8577" y="2258145"/>
            <a:ext cx="4105906" cy="40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481821-E354-B734-D455-9168CA580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Ромб 9">
            <a:extLst>
              <a:ext uri="{FF2B5EF4-FFF2-40B4-BE49-F238E27FC236}">
                <a16:creationId xmlns:a16="http://schemas.microsoft.com/office/drawing/2014/main" xmlns="" id="{5C89FDDD-4971-9952-C4E8-7D4924A6CC1C}"/>
              </a:ext>
            </a:extLst>
          </p:cNvPr>
          <p:cNvSpPr/>
          <p:nvPr/>
        </p:nvSpPr>
        <p:spPr>
          <a:xfrm>
            <a:off x="10599871" y="5133702"/>
            <a:ext cx="1592129" cy="1561201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ED858DF-125B-89C4-2A1A-8D4F07821ED8}"/>
              </a:ext>
            </a:extLst>
          </p:cNvPr>
          <p:cNvSpPr/>
          <p:nvPr/>
        </p:nvSpPr>
        <p:spPr>
          <a:xfrm>
            <a:off x="1018902" y="879658"/>
            <a:ext cx="10959737" cy="168066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61468851-3B91-D29C-13C8-915E7FB27F63}"/>
              </a:ext>
            </a:extLst>
          </p:cNvPr>
          <p:cNvSpPr txBox="1">
            <a:spLocks/>
          </p:cNvSpPr>
          <p:nvPr/>
        </p:nvSpPr>
        <p:spPr>
          <a:xfrm>
            <a:off x="1153888" y="862149"/>
            <a:ext cx="10785564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На территории ДНР образовательный 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процесс организован в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589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общеобразовательных учреждениях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, в том числе: 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99" y="3068926"/>
            <a:ext cx="1006686" cy="1006686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77D429F-CB14-C348-4A8F-13FC8D377999}"/>
              </a:ext>
            </a:extLst>
          </p:cNvPr>
          <p:cNvSpPr/>
          <p:nvPr/>
        </p:nvSpPr>
        <p:spPr>
          <a:xfrm flipV="1">
            <a:off x="1240971" y="4580078"/>
            <a:ext cx="7680960" cy="8336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76485" y="4608934"/>
            <a:ext cx="10185842" cy="2175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1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с применением электронного обучения и дистанционных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1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образовательных технологий</a:t>
            </a:r>
            <a:r>
              <a:rPr kumimoji="0" lang="ru-R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5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- </a:t>
            </a:r>
            <a:r>
              <a:rPr kumimoji="0" lang="ru-RU" sz="8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332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5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школы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(из них:</a:t>
            </a:r>
            <a:r>
              <a:rPr kumimoji="0" lang="ru-RU" sz="5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59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312</a:t>
            </a:r>
            <a:r>
              <a:rPr kumimoji="0" lang="ru-RU" sz="5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4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муниципальных общеобразовательных учреждений и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20</a:t>
            </a:r>
            <a:r>
              <a:rPr kumimoji="0" lang="ru-RU" sz="7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4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общеобразовательных учреждений, подведомственных</a:t>
            </a:r>
            <a:r>
              <a:rPr kumimoji="0" lang="ru-RU" sz="4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4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Минобрнауки ДНР).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184365" y="2712720"/>
            <a:ext cx="10559144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с очным присутствием обучающихся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-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257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школ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(из них: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252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муниципальных общеобразовательных учреждения и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5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общеобразовательных учреждений, подведомственных Минобрнауки ДНР)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F2CF0C-2A13-7FC9-4A5E-523C30426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8446" y="137835"/>
            <a:ext cx="2830869" cy="18794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27F74F-BBE4-2CA3-CC36-AF5A3C5A4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50" y="5120217"/>
            <a:ext cx="1006686" cy="10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68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FACD52-C826-7CEF-15D1-D2A064A405BE}"/>
              </a:ext>
            </a:extLst>
          </p:cNvPr>
          <p:cNvSpPr/>
          <p:nvPr/>
        </p:nvSpPr>
        <p:spPr>
          <a:xfrm>
            <a:off x="511943" y="3892731"/>
            <a:ext cx="7129828" cy="13193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223193-DB92-BC06-B4AC-EE9F4E81CD24}"/>
              </a:ext>
            </a:extLst>
          </p:cNvPr>
          <p:cNvSpPr/>
          <p:nvPr/>
        </p:nvSpPr>
        <p:spPr>
          <a:xfrm>
            <a:off x="1216118" y="547066"/>
            <a:ext cx="7219672" cy="16736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Бесплатное питание в школах получат только дети льготных категорий | &quot;НАШ  ГОРОД&quot; новости Мелитополя и Запорожской области">
            <a:extLst>
              <a:ext uri="{FF2B5EF4-FFF2-40B4-BE49-F238E27FC236}">
                <a16:creationId xmlns:a16="http://schemas.microsoft.com/office/drawing/2014/main" xmlns="" id="{1D522030-AA5B-A071-DE7E-00D3A3CA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911" y="223064"/>
            <a:ext cx="2954658" cy="19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306287" y="570413"/>
            <a:ext cx="6910250" cy="170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В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250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школах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с очным присутствием обучающихся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БЕСПЛАТНОЕ ГОРЯЧЕЕ ПИТАНИЕ: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36618" y="2220687"/>
            <a:ext cx="7293428" cy="1719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ОРГАНИЗОВАНО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в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213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школах,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Microsoft YaHei" pitchFamily="34" charset="-122"/>
              <a:ea typeface="Microsoft YaHei" pitchFamily="34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НЕ ОРГАНИЗОВАНО</a:t>
            </a:r>
            <a:r>
              <a:rPr kumimoji="0" lang="ru-RU" sz="2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6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в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37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школах.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48" y="2389657"/>
            <a:ext cx="588674" cy="5886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7017" y="3265714"/>
            <a:ext cx="67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Х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77D429F-CB14-C348-4A8F-13FC8D377999}"/>
              </a:ext>
            </a:extLst>
          </p:cNvPr>
          <p:cNvSpPr/>
          <p:nvPr/>
        </p:nvSpPr>
        <p:spPr>
          <a:xfrm rot="16200000" flipV="1">
            <a:off x="564966" y="3105693"/>
            <a:ext cx="1371601" cy="457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7798526" y="2808514"/>
            <a:ext cx="4132217" cy="277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ПИТАНИЕ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в </a:t>
            </a:r>
            <a:r>
              <a:rPr kumimoji="0" lang="ru-RU" sz="3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7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вечерних общеобразовательных организациях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не предусмотрено.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04CDDEB-1103-2B33-B936-29CB9844C1CF}"/>
              </a:ext>
            </a:extLst>
          </p:cNvPr>
          <p:cNvSpPr/>
          <p:nvPr/>
        </p:nvSpPr>
        <p:spPr>
          <a:xfrm>
            <a:off x="7811589" y="2965268"/>
            <a:ext cx="4114800" cy="278238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622665" y="3867447"/>
            <a:ext cx="6910250" cy="147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332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школах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с дистанционным форматом обучения 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ВЫДАЧА ПРОДУКТОВЫХ НАБОРОВ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879566" y="5105087"/>
            <a:ext cx="7293428" cy="1719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ОРГАНИЗОВАНА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в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217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школах,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Microsoft YaHei" pitchFamily="34" charset="-122"/>
              <a:ea typeface="Microsoft YaHei" pitchFamily="34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НЕ ОРГАНИЗОВАНА</a:t>
            </a:r>
            <a:r>
              <a:rPr kumimoji="0" lang="ru-RU" sz="2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6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в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115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школах.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696" y="5274057"/>
            <a:ext cx="588674" cy="58867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9965" y="6150114"/>
            <a:ext cx="67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223193-DB92-BC06-B4AC-EE9F4E81CD24}"/>
              </a:ext>
            </a:extLst>
          </p:cNvPr>
          <p:cNvSpPr/>
          <p:nvPr/>
        </p:nvSpPr>
        <p:spPr>
          <a:xfrm>
            <a:off x="1216118" y="547066"/>
            <a:ext cx="9821996" cy="70696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306287" y="570413"/>
            <a:ext cx="9705702" cy="566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НОРМАТИВНЫЕ ПРАВОВЫЕ АКТЫ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905" y="1528354"/>
            <a:ext cx="457200" cy="4572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77D429F-CB14-C348-4A8F-13FC8D377999}"/>
              </a:ext>
            </a:extLst>
          </p:cNvPr>
          <p:cNvSpPr/>
          <p:nvPr/>
        </p:nvSpPr>
        <p:spPr>
          <a:xfrm rot="16200000">
            <a:off x="3118756" y="4033156"/>
            <a:ext cx="5603968" cy="457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95943" y="1332410"/>
            <a:ext cx="5695406" cy="2717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8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Указ Главы ДНР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8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от 27.08.2022 №484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«Об обеспечении бесплатного горячего питания обучающихся, осваивающих образовательные программы начального общего образования»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7D429F-CB14-C348-4A8F-13FC8D377999}"/>
              </a:ext>
            </a:extLst>
          </p:cNvPr>
          <p:cNvSpPr/>
          <p:nvPr/>
        </p:nvSpPr>
        <p:spPr>
          <a:xfrm rot="10800000">
            <a:off x="0" y="4097378"/>
            <a:ext cx="12192000" cy="457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4943F163-5EFE-43EF-BEE7-204AD4F2F781}"/>
              </a:ext>
            </a:extLst>
          </p:cNvPr>
          <p:cNvSpPr txBox="1">
            <a:spLocks/>
          </p:cNvSpPr>
          <p:nvPr/>
        </p:nvSpPr>
        <p:spPr>
          <a:xfrm>
            <a:off x="404949" y="4362994"/>
            <a:ext cx="5486400" cy="2495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Методические рекомендации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по организации питания обучающихся общеобразовательных организаций Министерства здравоохранения ДНР и Министерства образования и науки ДНР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5956662" y="1240971"/>
            <a:ext cx="6235338" cy="2856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96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Постановление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88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Правительства ДНР от 17.02.2023 № 7-4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«Об утверждении Перечня мероприятий («дорожной карты») по организации бесплатного горячего питания обучающихся, получающих начальное общее образование в государственных и муниципальных образовательных организациях, обеспечивающих охват 100 процентов от числа таких обучающихся в указанных образовательных организациях ДНР»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4943F163-5EFE-43EF-BEE7-204AD4F2F781}"/>
              </a:ext>
            </a:extLst>
          </p:cNvPr>
          <p:cNvSpPr txBox="1">
            <a:spLocks/>
          </p:cNvSpPr>
          <p:nvPr/>
        </p:nvSpPr>
        <p:spPr>
          <a:xfrm>
            <a:off x="6688182" y="4349930"/>
            <a:ext cx="5316583" cy="2508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Приказ Министерства труда и социальной политики ДНР и Министерства образования и науки ДНР от 17.09.2015 № 69/2/531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«Об утверждении льготных категорий детей и перечня документов»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493" y="1266252"/>
            <a:ext cx="510298" cy="5102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16" y="4214104"/>
            <a:ext cx="510298" cy="510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584" y="4209750"/>
            <a:ext cx="510298" cy="5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6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223193-DB92-BC06-B4AC-EE9F4E81CD24}"/>
              </a:ext>
            </a:extLst>
          </p:cNvPr>
          <p:cNvSpPr/>
          <p:nvPr/>
        </p:nvSpPr>
        <p:spPr>
          <a:xfrm>
            <a:off x="1359296" y="600360"/>
            <a:ext cx="9821996" cy="26323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ОРГАНИЗАЦИЯ ПИТАНИЯ ОБУЧАЮЩИХСЯ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обучающиеся 1-11 классов обеспечиваются горячим питанием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в виде завтрака и (или) обеда: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обучающиеся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1-4 классов – завтраком;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обучающиеся льготных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1-11 классов – обедом;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обучающиеся 1-4 классов и обучающиеся льготных категорий,</a:t>
            </a:r>
            <a:b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посещающие группу продленного дня –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обедом.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306287" y="570413"/>
            <a:ext cx="9705702" cy="566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B07D46-7423-2F7B-8B29-E2B3FE15A30F}"/>
              </a:ext>
            </a:extLst>
          </p:cNvPr>
          <p:cNvSpPr/>
          <p:nvPr/>
        </p:nvSpPr>
        <p:spPr>
          <a:xfrm>
            <a:off x="1359296" y="3405134"/>
            <a:ext cx="9821996" cy="32241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Организация бесплатного горячего питания обучающихся, осваивающих образовательные программы начального общего образования, обеспечивается в виде горячего завтрака или обеда с обязательным соблюдением научно обоснованных физиологических норм питания на ежедневную сумму: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завтрак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– 76,45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руб.;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обед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– 107,03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(Указ Главы ДНР от 27.08.2022 №484 «Об обеспечении бесплатного горячего питания обучающихся, осваивающих образовательные программы начального общего образования»)</a:t>
            </a:r>
            <a:endParaRPr kumimoji="0" lang="ru-RU" sz="1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E800C5-AE89-08ED-DA07-3E3588ACB9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612" y="1336958"/>
            <a:ext cx="2151368" cy="12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61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49681" y="2316480"/>
            <a:ext cx="6910250" cy="209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6D4364B6-9097-47C1-93CF-4F560EBCD8CD}"/>
              </a:ext>
            </a:extLst>
          </p:cNvPr>
          <p:cNvSpPr txBox="1">
            <a:spLocks/>
          </p:cNvSpPr>
          <p:nvPr/>
        </p:nvSpPr>
        <p:spPr>
          <a:xfrm>
            <a:off x="1345474" y="587830"/>
            <a:ext cx="8306526" cy="1728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Размер субсидии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из федерального бюджета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на 2023 год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–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71,24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 руб.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C9D80129-D7C2-4DAF-9CCA-D242FAC6A125}"/>
              </a:ext>
            </a:extLst>
          </p:cNvPr>
          <p:cNvSpPr txBox="1">
            <a:spLocks/>
          </p:cNvSpPr>
          <p:nvPr/>
        </p:nvSpPr>
        <p:spPr>
          <a:xfrm>
            <a:off x="2272145" y="2463791"/>
            <a:ext cx="9630568" cy="1728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Размер доплаты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на организацию бесплатного горячего питания обучающихся, получающих начальное общее образование, до уровня, предусмотренного Указом Главы Донецкой Народной Республики  от 27.08.2022 № 484,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за счет республиканского бюджета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–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5,21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руб.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77D429F-CB14-C348-4A8F-13FC8D377999}"/>
              </a:ext>
            </a:extLst>
          </p:cNvPr>
          <p:cNvSpPr/>
          <p:nvPr/>
        </p:nvSpPr>
        <p:spPr>
          <a:xfrm rot="16200000">
            <a:off x="-2145576" y="4033156"/>
            <a:ext cx="5603968" cy="457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920C2-3915-2660-392B-A6FBA79F1DAC}"/>
              </a:ext>
            </a:extLst>
          </p:cNvPr>
          <p:cNvSpPr txBox="1">
            <a:spLocks/>
          </p:cNvSpPr>
          <p:nvPr/>
        </p:nvSpPr>
        <p:spPr>
          <a:xfrm>
            <a:off x="1358995" y="4322021"/>
            <a:ext cx="10564947" cy="9403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результате обеспечение горячим питанием</a:t>
            </a:r>
            <a:b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виде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завтрака обучающихся 1-4 классов</a:t>
            </a:r>
            <a:b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составляет –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76,45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руб.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+mn-cs"/>
              </a:rPr>
              <a:t>Численность обучающихся - 57430 чел.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A23F50D-8122-7947-5A3D-798227CAD552}"/>
              </a:ext>
            </a:extLst>
          </p:cNvPr>
          <p:cNvSpPr txBox="1">
            <a:spLocks/>
          </p:cNvSpPr>
          <p:nvPr/>
        </p:nvSpPr>
        <p:spPr>
          <a:xfrm>
            <a:off x="1374708" y="5400775"/>
            <a:ext cx="10564947" cy="1312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За счет </a:t>
            </a:r>
            <a:r>
              <a:rPr lang="ru-RU" sz="30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республиканского бюджета </a:t>
            </a:r>
            <a: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обеспечение горячим питанием</a:t>
            </a:r>
            <a:b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17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виде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обеда обучающихся льготных категорий 1-11 классов, а также посещающих группу продленного дня; обучающихся 1-4 классов –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107,03 </a:t>
            </a:r>
            <a:r>
              <a:rPr lang="ru-RU" sz="1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руб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</a:rPr>
              <a:t>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itchFamily="34" charset="-122"/>
                <a:ea typeface="Microsoft YaHei" pitchFamily="34" charset="-122"/>
                <a:cs typeface="+mn-cs"/>
              </a:rPr>
              <a:t>Численность обучающихся: льготной категории – 21960 чел. и посещающих группу продленного дня- 19677 чел.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Школьное питание: как использовать экономию средств федеральной субсидии">
            <a:extLst>
              <a:ext uri="{FF2B5EF4-FFF2-40B4-BE49-F238E27FC236}">
                <a16:creationId xmlns:a16="http://schemas.microsoft.com/office/drawing/2014/main" xmlns="" id="{EBBF6A09-6BB4-8685-4F9A-204D63910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3"/>
          <a:stretch/>
        </p:blipFill>
        <p:spPr bwMode="auto">
          <a:xfrm>
            <a:off x="79626" y="2455008"/>
            <a:ext cx="2266221" cy="17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пределен порядок субсидирования регионов для организации бесплатного  горячего питания школьников начальных классов">
            <a:extLst>
              <a:ext uri="{FF2B5EF4-FFF2-40B4-BE49-F238E27FC236}">
                <a16:creationId xmlns:a16="http://schemas.microsoft.com/office/drawing/2014/main" xmlns="" id="{6BBB508C-5B21-3F9C-B0FA-21B5705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530" y="144868"/>
            <a:ext cx="2094412" cy="20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4" descr="Кому положено бесплатное питание в школе">
            <a:extLst>
              <a:ext uri="{FF2B5EF4-FFF2-40B4-BE49-F238E27FC236}">
                <a16:creationId xmlns:a16="http://schemas.microsoft.com/office/drawing/2014/main" xmlns="" id="{FD27899C-F22D-A424-82E3-7D246C1E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067" y="187202"/>
            <a:ext cx="2671445" cy="16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49681" y="2316480"/>
            <a:ext cx="6910250" cy="209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1D3904CE-5A94-49EB-B695-BB4E23E86B41}"/>
              </a:ext>
            </a:extLst>
          </p:cNvPr>
          <p:cNvSpPr txBox="1">
            <a:spLocks/>
          </p:cNvSpPr>
          <p:nvPr/>
        </p:nvSpPr>
        <p:spPr>
          <a:xfrm>
            <a:off x="1423851" y="587829"/>
            <a:ext cx="7615645" cy="26648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spc="3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СРЕДСТВ СУБСИДИИ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spc="300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закупка продуктовых наборов в образовательных организациях с очным присутствием обучающихся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kern="1200" spc="3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не предусмотрена.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F534CE4C-D03A-4973-B0F1-934C55D93FC3}"/>
              </a:ext>
            </a:extLst>
          </p:cNvPr>
          <p:cNvSpPr txBox="1">
            <a:spLocks/>
          </p:cNvSpPr>
          <p:nvPr/>
        </p:nvSpPr>
        <p:spPr>
          <a:xfrm>
            <a:off x="300444" y="3361766"/>
            <a:ext cx="11640543" cy="1653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Если в общеобразовательной организации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не организовано 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горячее питание обучающихся по причине отсутствия столовой или пищеблок находится на ремонте, то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 организация питания </a:t>
            </a:r>
            <a:r>
              <a:rPr lang="ru-RU" sz="9600" b="1" dirty="0">
                <a:solidFill>
                  <a:schemeClr val="accent6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возможна следующим образом: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xmlns="" id="{5C89FDDD-4971-9952-C4E8-7D4924A6CC1C}"/>
              </a:ext>
            </a:extLst>
          </p:cNvPr>
          <p:cNvSpPr/>
          <p:nvPr/>
        </p:nvSpPr>
        <p:spPr>
          <a:xfrm>
            <a:off x="10012043" y="2063932"/>
            <a:ext cx="1222013" cy="1071154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F534CE4C-D03A-4973-B0F1-934C55D93FC3}"/>
              </a:ext>
            </a:extLst>
          </p:cNvPr>
          <p:cNvSpPr txBox="1">
            <a:spLocks/>
          </p:cNvSpPr>
          <p:nvPr/>
        </p:nvSpPr>
        <p:spPr>
          <a:xfrm>
            <a:off x="1985554" y="5225143"/>
            <a:ext cx="7458892" cy="561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1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Комбинат школьного питания.</a:t>
            </a:r>
            <a:endParaRPr lang="ru-RU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534CE4C-D03A-4973-B0F1-934C55D93FC3}"/>
              </a:ext>
            </a:extLst>
          </p:cNvPr>
          <p:cNvSpPr txBox="1">
            <a:spLocks/>
          </p:cNvSpPr>
          <p:nvPr/>
        </p:nvSpPr>
        <p:spPr>
          <a:xfrm>
            <a:off x="2024743" y="6061166"/>
            <a:ext cx="9823268" cy="613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4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Школа, которая располагается рядом.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948" y="5181433"/>
            <a:ext cx="527035" cy="5270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034" y="6039227"/>
            <a:ext cx="527035" cy="5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49681" y="2316480"/>
            <a:ext cx="6910250" cy="209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xmlns="" id="{5C89FDDD-4971-9952-C4E8-7D4924A6CC1C}"/>
              </a:ext>
            </a:extLst>
          </p:cNvPr>
          <p:cNvSpPr/>
          <p:nvPr/>
        </p:nvSpPr>
        <p:spPr>
          <a:xfrm>
            <a:off x="10025106" y="156754"/>
            <a:ext cx="2005786" cy="1672046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CD851DF-D92C-5EC6-DCBC-AFE96319E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395" y="670392"/>
            <a:ext cx="527035" cy="527035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B4008AE5-5E02-4B1F-929A-CCA27341F3CB}"/>
              </a:ext>
            </a:extLst>
          </p:cNvPr>
          <p:cNvSpPr txBox="1">
            <a:spLocks/>
          </p:cNvSpPr>
          <p:nvPr/>
        </p:nvSpPr>
        <p:spPr>
          <a:xfrm>
            <a:off x="364308" y="4458789"/>
            <a:ext cx="11366137" cy="2124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Указанная норма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 оговорена в проекте постановления «О внесении изменений в приложение № 29 к государственной программе Российской Федерации «Развития образования» и признании утратившим силу подпункт «г» пункта 15 (в части изменений, вносимых в пункт 5) изменений, которые вносятся в государственную программу Российской Федерации «Развития образования»,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утвержденных постановлением Правительства РФ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от 26 сентября 2022 г. № 1693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1552897-3BA8-46F8-8389-47827140B468}"/>
              </a:ext>
            </a:extLst>
          </p:cNvPr>
          <p:cNvSpPr txBox="1">
            <a:spLocks/>
          </p:cNvSpPr>
          <p:nvPr/>
        </p:nvSpPr>
        <p:spPr>
          <a:xfrm>
            <a:off x="220617" y="731519"/>
            <a:ext cx="10461172" cy="252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ПРОДУКТОВЫЕ НАБОРЫ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закупаются согласно Методических рекомендаций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по организации питания обучающихся общеобразовательных организаций Министерства здравоохранения ДНР и Министерства образования и науки ДНР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BF9FFDC6-750A-4539-90AC-148F476C80A1}"/>
              </a:ext>
            </a:extLst>
          </p:cNvPr>
          <p:cNvSpPr txBox="1">
            <a:spLocks/>
          </p:cNvSpPr>
          <p:nvPr/>
        </p:nvSpPr>
        <p:spPr>
          <a:xfrm>
            <a:off x="866503" y="3399973"/>
            <a:ext cx="10461172" cy="968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ЗАКУПКА ПРОДУКТОВ ПИТАНИЯ В НАБОРЕ </a:t>
            </a:r>
            <a:r>
              <a:rPr lang="ru-RU" sz="2400" b="1" kern="1200" dirty="0">
                <a:solidFill>
                  <a:schemeClr val="tx2">
                    <a:lumMod val="50000"/>
                  </a:schemeClr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предусмотрена для общеобразовательных организаций на</a:t>
            </a:r>
            <a:r>
              <a:rPr lang="ru-RU" sz="2400" b="1" u="sng" kern="1200" dirty="0">
                <a:solidFill>
                  <a:schemeClr val="tx2">
                    <a:lumMod val="50000"/>
                  </a:schemeClr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anose="02020603050405020304" pitchFamily="18" charset="0"/>
              </a:rPr>
              <a:t> дистанционном обучении.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84A63C-E726-E6D2-2E51-35AB69DE28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6555" y="251335"/>
            <a:ext cx="2352075" cy="17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88EE82D-0C26-0BC2-9A6B-DD36D8799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87E01881-E44F-A3C1-F6D3-91EF2B270238}"/>
              </a:ext>
            </a:extLst>
          </p:cNvPr>
          <p:cNvSpPr txBox="1">
            <a:spLocks/>
          </p:cNvSpPr>
          <p:nvPr/>
        </p:nvSpPr>
        <p:spPr>
          <a:xfrm>
            <a:off x="1320525" y="547066"/>
            <a:ext cx="7420066" cy="49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i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73969301-898B-4A22-B15A-964A0B1AEEB1}"/>
              </a:ext>
            </a:extLst>
          </p:cNvPr>
          <p:cNvSpPr txBox="1">
            <a:spLocks/>
          </p:cNvSpPr>
          <p:nvPr/>
        </p:nvSpPr>
        <p:spPr>
          <a:xfrm>
            <a:off x="1249681" y="2316480"/>
            <a:ext cx="6910250" cy="209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BF9FFDC6-750A-4539-90AC-148F476C80A1}"/>
              </a:ext>
            </a:extLst>
          </p:cNvPr>
          <p:cNvSpPr txBox="1">
            <a:spLocks/>
          </p:cNvSpPr>
          <p:nvPr/>
        </p:nvSpPr>
        <p:spPr>
          <a:xfrm>
            <a:off x="1297579" y="617584"/>
            <a:ext cx="8604068" cy="139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ЛЬГОТНЫЕ КАТЕГОРИИ ДЕТЕЙ</a:t>
            </a:r>
            <a:r>
              <a:rPr lang="ru-RU" sz="2400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ИМЕЮЩИЕ ПРАВО НА БЕСПЛАТНОЕ ПИТАНИЕ В ОБЩЕОБРАЗОВАТЕЛЬНЫХ ОРГАНИЗАЦИЯХ ДНР: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3C10C05-E288-4317-AC86-9789B15FC5F5}"/>
              </a:ext>
            </a:extLst>
          </p:cNvPr>
          <p:cNvSpPr txBox="1">
            <a:spLocks/>
          </p:cNvSpPr>
          <p:nvPr/>
        </p:nvSpPr>
        <p:spPr>
          <a:xfrm>
            <a:off x="169817" y="2168434"/>
            <a:ext cx="11808823" cy="442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 из многодетных семей;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дети-сироты и дети, оставшиеся без попечения родителей;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 из малообеспеченных семей;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дети, потерпевшие от Чернобыльской катастрофы;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 из семей вынужденных переселенцев;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 погибших шахтеров;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дети, погибших (умерших) защитников ДНР – участников боевых действий по защите ДНР;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  <a:t>дети комиссованных военнослужащих подгруппы А, подгруппы Б.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Microsoft YaHei" pitchFamily="34" charset="-122"/>
                <a:ea typeface="Microsoft YaHei" pitchFamily="34" charset="-122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xmlns="" id="{5C89FDDD-4971-9952-C4E8-7D4924A6CC1C}"/>
              </a:ext>
            </a:extLst>
          </p:cNvPr>
          <p:cNvSpPr/>
          <p:nvPr/>
        </p:nvSpPr>
        <p:spPr>
          <a:xfrm>
            <a:off x="9489308" y="2814843"/>
            <a:ext cx="2659149" cy="2658852"/>
          </a:xfrm>
          <a:prstGeom prst="diamon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48C80C-5673-E767-5886-74752C063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1469" y="200952"/>
            <a:ext cx="2358594" cy="24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7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797</Words>
  <Application>Microsoft Office PowerPoint</Application>
  <PresentationFormat>Произвольный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целях и задачах развития  системы образования в ДНР» Колударова Ольга Павловна, министр образования и науки ДНР</dc:title>
  <dc:creator>Роман Е. Шевченко</dc:creator>
  <cp:lastModifiedBy>Admin</cp:lastModifiedBy>
  <cp:revision>254</cp:revision>
  <cp:lastPrinted>2023-01-13T06:24:55Z</cp:lastPrinted>
  <dcterms:created xsi:type="dcterms:W3CDTF">2022-10-17T08:47:51Z</dcterms:created>
  <dcterms:modified xsi:type="dcterms:W3CDTF">2023-03-06T18:40:12Z</dcterms:modified>
</cp:coreProperties>
</file>